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9" r:id="rId2"/>
  </p:sldMasterIdLst>
  <p:notesMasterIdLst>
    <p:notesMasterId r:id="rId27"/>
  </p:notesMasterIdLst>
  <p:handoutMasterIdLst>
    <p:handoutMasterId r:id="rId28"/>
  </p:handoutMasterIdLst>
  <p:sldIdLst>
    <p:sldId id="256" r:id="rId3"/>
    <p:sldId id="3461" r:id="rId4"/>
    <p:sldId id="3462" r:id="rId5"/>
    <p:sldId id="3481" r:id="rId6"/>
    <p:sldId id="2145707302" r:id="rId7"/>
    <p:sldId id="3488" r:id="rId8"/>
    <p:sldId id="2145707290" r:id="rId9"/>
    <p:sldId id="2145707297" r:id="rId10"/>
    <p:sldId id="3489" r:id="rId11"/>
    <p:sldId id="2145707291" r:id="rId12"/>
    <p:sldId id="2145707292" r:id="rId13"/>
    <p:sldId id="2145707293" r:id="rId14"/>
    <p:sldId id="2145707294" r:id="rId15"/>
    <p:sldId id="2145707295" r:id="rId16"/>
    <p:sldId id="2145707281" r:id="rId17"/>
    <p:sldId id="2145707206" r:id="rId18"/>
    <p:sldId id="2145707204" r:id="rId19"/>
    <p:sldId id="2145707288" r:id="rId20"/>
    <p:sldId id="2145707296" r:id="rId21"/>
    <p:sldId id="2145707299" r:id="rId22"/>
    <p:sldId id="2145707300" r:id="rId23"/>
    <p:sldId id="2145707298" r:id="rId24"/>
    <p:sldId id="2145707301" r:id="rId25"/>
    <p:sldId id="358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2EC916-17D3-A56F-09F2-A83B0C1DE6C9}" name="Nathan Bunker" initials="NB" userId="S::nbunker@immregistries.org::3a818436-2ac6-41ce-ab68-359f70705be3" providerId="AD"/>
  <p188:author id="{BA70ED78-5BE3-0EAD-8BBE-A5D4B0A8FD85}" name="Arias, Alejandra" initials="AA" userId="S::Alejandra.Arias@ct.gov::117c8a20-8a0f-436d-adf4-3303ac9021b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3B452"/>
    <a:srgbClr val="028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58"/>
  </p:normalViewPr>
  <p:slideViewPr>
    <p:cSldViewPr snapToGrid="0">
      <p:cViewPr varScale="1">
        <p:scale>
          <a:sx n="105" d="100"/>
          <a:sy n="105" d="100"/>
        </p:scale>
        <p:origin x="114" y="9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4B533-8B82-1B6E-19ED-907AE13E92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F5547-B931-F292-58B9-3E44CBE663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61105-DD45-4D4E-B469-9CB524AB342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CA3BC-3561-D031-36C8-8B194E9870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954164-BD0E-4E72-B52F-E469751A0E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91958-89B1-443E-97F0-48D2D83D8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51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96FA0-6D44-446C-9327-16D66EC567E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37A25-CC8B-47A3-B56E-87CADF159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3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1. Open with </a:t>
            </a:r>
            <a:r>
              <a:rPr lang="en-US" b="1" i="1"/>
              <a:t>their</a:t>
            </a:r>
            <a:r>
              <a:rPr lang="en-US" b="1"/>
              <a:t> problem (2–3 minutes)</a:t>
            </a:r>
          </a:p>
          <a:p>
            <a:r>
              <a:rPr lang="en-US" b="1"/>
              <a:t>Purpose:</a:t>
            </a:r>
            <a:r>
              <a:rPr lang="en-US"/>
              <a:t> Signal you heard them correctly.</a:t>
            </a:r>
          </a:p>
          <a:p>
            <a:r>
              <a:rPr lang="en-US" b="1"/>
              <a:t>Say, succinctly: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Nevada asked how to report </a:t>
            </a:r>
            <a:r>
              <a:rPr lang="en-US" b="1"/>
              <a:t>maternal RSV vaccination status during pregnancy</a:t>
            </a:r>
            <a:r>
              <a:rPr lang="en-US"/>
              <a:t> when sending a newborn birth-dose Hep 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 motivation is </a:t>
            </a:r>
            <a:r>
              <a:rPr lang="en-US" b="1"/>
              <a:t>forecast accuracy</a:t>
            </a:r>
            <a:r>
              <a:rPr lang="en-US"/>
              <a:t> (RSV </a:t>
            </a:r>
            <a:r>
              <a:rPr lang="en-US" err="1"/>
              <a:t>mAb</a:t>
            </a:r>
            <a:r>
              <a:rPr lang="en-US"/>
              <a:t> recommendations), not record-keeping for the mother.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HL7 v2 today has </a:t>
            </a:r>
            <a:r>
              <a:rPr lang="en-US" b="1"/>
              <a:t>no standard way to represent non-vaccine conditions</a:t>
            </a:r>
            <a:r>
              <a:rPr lang="en-US"/>
              <a:t> that affect immunization recommendations.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That forced the question: </a:t>
            </a:r>
            <a:r>
              <a:rPr lang="en-US" i="1"/>
              <a:t>do we solve RSV specifically, or the class of problems this represents?</a:t>
            </a:r>
            <a:endParaRPr lang="en-US"/>
          </a:p>
          <a:p>
            <a:r>
              <a:rPr lang="en-US"/>
              <a:t>Stop there. No details. No blame.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563F7-5698-4BE8-813A-64487646BB6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9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563F7-5698-4BE8-813A-64487646BB6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30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78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3F676CC0-B6CC-ACA0-4D1B-2E8477BE025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819536" y="-1282148"/>
            <a:ext cx="6407082" cy="8879250"/>
            <a:chOff x="0" y="0"/>
            <a:chExt cx="3230879" cy="4477511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271885F9-4534-DC07-8FB0-D0FF525E6FEA}"/>
                </a:ext>
              </a:extLst>
            </p:cNvPr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2"/>
              <a:stretch>
                <a:fillRect t="-22" b="-2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C893A09B-C46F-3BF0-47AD-43657705F0B9}"/>
                </a:ext>
              </a:extLst>
            </p:cNvPr>
            <p:cNvSpPr/>
            <p:nvPr/>
          </p:nvSpPr>
          <p:spPr>
            <a:xfrm flipH="1">
              <a:off x="26513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944759" y="3209045"/>
                  </a:moveTo>
                  <a:cubicBezTo>
                    <a:pt x="962510" y="3125350"/>
                    <a:pt x="970537" y="3041472"/>
                    <a:pt x="954621" y="2956701"/>
                  </a:cubicBezTo>
                  <a:cubicBezTo>
                    <a:pt x="904942" y="2692083"/>
                    <a:pt x="610089" y="2525080"/>
                    <a:pt x="438026" y="2347165"/>
                  </a:cubicBezTo>
                  <a:cubicBezTo>
                    <a:pt x="136237" y="2035119"/>
                    <a:pt x="0" y="1571340"/>
                    <a:pt x="85075" y="1145649"/>
                  </a:cubicBezTo>
                  <a:cubicBezTo>
                    <a:pt x="170150" y="719956"/>
                    <a:pt x="474174" y="344166"/>
                    <a:pt x="872715" y="172082"/>
                  </a:cubicBezTo>
                  <a:cubicBezTo>
                    <a:pt x="1271257" y="0"/>
                    <a:pt x="1753254" y="36399"/>
                    <a:pt x="2121432" y="266385"/>
                  </a:cubicBezTo>
                  <a:cubicBezTo>
                    <a:pt x="2452428" y="473146"/>
                    <a:pt x="2679861" y="816601"/>
                    <a:pt x="2817762" y="1181695"/>
                  </a:cubicBezTo>
                  <a:cubicBezTo>
                    <a:pt x="2955662" y="1546790"/>
                    <a:pt x="3012585" y="1936581"/>
                    <a:pt x="3068608" y="2322809"/>
                  </a:cubicBezTo>
                  <a:cubicBezTo>
                    <a:pt x="3125635" y="2715948"/>
                    <a:pt x="3179243" y="3135087"/>
                    <a:pt x="3012587" y="3495690"/>
                  </a:cubicBezTo>
                  <a:cubicBezTo>
                    <a:pt x="2817998" y="3916734"/>
                    <a:pt x="2367431" y="4157209"/>
                    <a:pt x="1925126" y="4296871"/>
                  </a:cubicBezTo>
                  <a:cubicBezTo>
                    <a:pt x="1706164" y="4366010"/>
                    <a:pt x="1464372" y="4416994"/>
                    <a:pt x="1251111" y="4331881"/>
                  </a:cubicBezTo>
                  <a:cubicBezTo>
                    <a:pt x="1049948" y="4251595"/>
                    <a:pt x="908383" y="4057760"/>
                    <a:pt x="852518" y="3848482"/>
                  </a:cubicBezTo>
                  <a:cubicBezTo>
                    <a:pt x="793923" y="3628956"/>
                    <a:pt x="900106" y="3419580"/>
                    <a:pt x="944759" y="3209045"/>
                  </a:cubicBezTo>
                  <a:close/>
                </a:path>
              </a:pathLst>
            </a:custGeom>
            <a:blipFill>
              <a:blip r:embed="rId3"/>
              <a:stretch>
                <a:fillRect l="-111695" r="-3846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1837" y="206911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1837" y="3157477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05EF2E7-2F80-7A4A-33B5-928806F9E0CD}"/>
              </a:ext>
            </a:extLst>
          </p:cNvPr>
          <p:cNvSpPr/>
          <p:nvPr userDrawn="1"/>
        </p:nvSpPr>
        <p:spPr>
          <a:xfrm>
            <a:off x="640080" y="-216158"/>
            <a:ext cx="2090546" cy="1863213"/>
          </a:xfrm>
          <a:custGeom>
            <a:avLst/>
            <a:gdLst/>
            <a:ahLst/>
            <a:cxnLst/>
            <a:rect l="l" t="t" r="r" b="b"/>
            <a:pathLst>
              <a:path w="2445384" h="2445384">
                <a:moveTo>
                  <a:pt x="0" y="0"/>
                </a:moveTo>
                <a:lnTo>
                  <a:pt x="2445384" y="0"/>
                </a:lnTo>
                <a:lnTo>
                  <a:pt x="2445384" y="2445384"/>
                </a:lnTo>
                <a:lnTo>
                  <a:pt x="0" y="24453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87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89F774-3FA6-43B8-9241-99959C8FD463}" type="datetime1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3BBA1970-6973-A38D-E239-60B7ABF4C143}"/>
              </a:ext>
            </a:extLst>
          </p:cNvPr>
          <p:cNvSpPr/>
          <p:nvPr userDrawn="1"/>
        </p:nvSpPr>
        <p:spPr>
          <a:xfrm rot="145708">
            <a:off x="-2144809" y="5501027"/>
            <a:ext cx="15470644" cy="1029675"/>
          </a:xfrm>
          <a:custGeom>
            <a:avLst/>
            <a:gdLst/>
            <a:ahLst/>
            <a:cxnLst/>
            <a:rect l="l" t="t" r="r" b="b"/>
            <a:pathLst>
              <a:path w="21984173" h="1896135">
                <a:moveTo>
                  <a:pt x="0" y="0"/>
                </a:moveTo>
                <a:lnTo>
                  <a:pt x="21984173" y="0"/>
                </a:lnTo>
                <a:lnTo>
                  <a:pt x="21984173" y="1896135"/>
                </a:lnTo>
                <a:lnTo>
                  <a:pt x="0" y="18961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7B995117-101E-88F3-7639-7A63D408CF35}"/>
              </a:ext>
            </a:extLst>
          </p:cNvPr>
          <p:cNvSpPr/>
          <p:nvPr userDrawn="1"/>
        </p:nvSpPr>
        <p:spPr>
          <a:xfrm rot="80784" flipV="1">
            <a:off x="-694791" y="6369506"/>
            <a:ext cx="12570608" cy="829156"/>
          </a:xfrm>
          <a:custGeom>
            <a:avLst/>
            <a:gdLst/>
            <a:ahLst/>
            <a:cxnLst/>
            <a:rect l="l" t="t" r="r" b="b"/>
            <a:pathLst>
              <a:path w="21984173" h="1896135">
                <a:moveTo>
                  <a:pt x="0" y="1896135"/>
                </a:moveTo>
                <a:lnTo>
                  <a:pt x="21984174" y="1896135"/>
                </a:lnTo>
                <a:lnTo>
                  <a:pt x="21984174" y="0"/>
                </a:lnTo>
                <a:lnTo>
                  <a:pt x="0" y="0"/>
                </a:lnTo>
                <a:lnTo>
                  <a:pt x="0" y="1896135"/>
                </a:lnTo>
                <a:close/>
              </a:path>
            </a:pathLst>
          </a:custGeom>
          <a:blipFill>
            <a:blip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E9C6DED8-BAB6-6F25-3D76-DF96F964B163}"/>
              </a:ext>
            </a:extLst>
          </p:cNvPr>
          <p:cNvSpPr/>
          <p:nvPr userDrawn="1"/>
        </p:nvSpPr>
        <p:spPr>
          <a:xfrm flipH="1" flipV="1">
            <a:off x="1019274" y="6119714"/>
            <a:ext cx="11496695" cy="1328740"/>
          </a:xfrm>
          <a:custGeom>
            <a:avLst/>
            <a:gdLst/>
            <a:ahLst/>
            <a:cxnLst/>
            <a:rect l="l" t="t" r="r" b="b"/>
            <a:pathLst>
              <a:path w="19317561" h="1666140">
                <a:moveTo>
                  <a:pt x="19317561" y="1666139"/>
                </a:moveTo>
                <a:lnTo>
                  <a:pt x="0" y="1666139"/>
                </a:lnTo>
                <a:lnTo>
                  <a:pt x="0" y="0"/>
                </a:lnTo>
                <a:lnTo>
                  <a:pt x="19317561" y="0"/>
                </a:lnTo>
                <a:lnTo>
                  <a:pt x="19317561" y="1666139"/>
                </a:lnTo>
                <a:close/>
              </a:path>
            </a:pathLst>
          </a:custGeom>
          <a:blipFill>
            <a:blip>
              <a:alphaModFix amt="6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216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9" y="251460"/>
            <a:ext cx="6515101" cy="2308859"/>
          </a:xfrm>
        </p:spPr>
        <p:txBody>
          <a:bodyPr/>
          <a:lstStyle/>
          <a:p>
            <a:pPr algn="l">
              <a:lnSpc>
                <a:spcPts val="5599"/>
              </a:lnSpc>
            </a:pP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5BF18-0007-481C-AA29-413124BC3EE7}" type="datetime1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FD5862-442C-93ED-F71B-12C9438DBE02}"/>
              </a:ext>
            </a:extLst>
          </p:cNvPr>
          <p:cNvSpPr txBox="1"/>
          <p:nvPr userDrawn="1"/>
        </p:nvSpPr>
        <p:spPr>
          <a:xfrm>
            <a:off x="640079" y="2786368"/>
            <a:ext cx="6097904" cy="1136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sed do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eiusmod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tempor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incididunt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labore et dolore magna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aliqua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BDE1F6-9E11-291B-BA31-CD8418757A77}"/>
              </a:ext>
            </a:extLst>
          </p:cNvPr>
          <p:cNvSpPr txBox="1"/>
          <p:nvPr userDrawn="1"/>
        </p:nvSpPr>
        <p:spPr>
          <a:xfrm>
            <a:off x="674368" y="3923026"/>
            <a:ext cx="6195062" cy="1403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sed do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eiusmod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tempor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incididunt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labore et dolore magna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aliqua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Ut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enim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veniam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quis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nostrud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ullamco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laboris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aliquip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ex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ea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commodo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consequat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566D7F71-02B6-A1F9-864F-6BEADA6F4854}"/>
              </a:ext>
            </a:extLst>
          </p:cNvPr>
          <p:cNvSpPr/>
          <p:nvPr/>
        </p:nvSpPr>
        <p:spPr>
          <a:xfrm>
            <a:off x="9319209" y="-114300"/>
            <a:ext cx="3059481" cy="7075171"/>
          </a:xfrm>
          <a:custGeom>
            <a:avLst/>
            <a:gdLst/>
            <a:ahLst/>
            <a:cxnLst/>
            <a:rect l="l" t="t" r="r" b="b"/>
            <a:pathLst>
              <a:path w="1513239" h="2709333">
                <a:moveTo>
                  <a:pt x="0" y="0"/>
                </a:moveTo>
                <a:lnTo>
                  <a:pt x="1513239" y="0"/>
                </a:lnTo>
                <a:lnTo>
                  <a:pt x="1513239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0084B1"/>
          </a:solidFill>
        </p:spPr>
        <p:txBody>
          <a:bodyPr/>
          <a:lstStyle/>
          <a:p>
            <a:endParaRPr lang="fr-FR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B64B54E-A06D-96E5-5A10-7D573A0AA513}"/>
              </a:ext>
            </a:extLst>
          </p:cNvPr>
          <p:cNvSpPr/>
          <p:nvPr userDrawn="1"/>
        </p:nvSpPr>
        <p:spPr>
          <a:xfrm>
            <a:off x="7490891" y="1144595"/>
            <a:ext cx="3919529" cy="4420203"/>
          </a:xfrm>
          <a:custGeom>
            <a:avLst/>
            <a:gdLst/>
            <a:ahLst/>
            <a:cxnLst/>
            <a:rect l="l" t="t" r="r" b="b"/>
            <a:pathLst>
              <a:path w="7374446" h="8229600">
                <a:moveTo>
                  <a:pt x="0" y="0"/>
                </a:moveTo>
                <a:lnTo>
                  <a:pt x="7374445" y="0"/>
                </a:lnTo>
                <a:lnTo>
                  <a:pt x="737444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122" b="-17122"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628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9" y="251460"/>
            <a:ext cx="6515101" cy="2308859"/>
          </a:xfrm>
        </p:spPr>
        <p:txBody>
          <a:bodyPr/>
          <a:lstStyle/>
          <a:p>
            <a:pPr algn="l">
              <a:lnSpc>
                <a:spcPts val="5599"/>
              </a:lnSpc>
            </a:pP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3999" dirty="0">
                <a:solidFill>
                  <a:srgbClr val="00132D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15BF18-0007-481C-AA29-413124BC3EE7}" type="datetime1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FD5862-442C-93ED-F71B-12C9438DBE02}"/>
              </a:ext>
            </a:extLst>
          </p:cNvPr>
          <p:cNvSpPr txBox="1"/>
          <p:nvPr userDrawn="1"/>
        </p:nvSpPr>
        <p:spPr>
          <a:xfrm>
            <a:off x="640079" y="2786368"/>
            <a:ext cx="6097904" cy="1136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sed do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eiusmod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tempor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incididunt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labore et dolore magna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aliqua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BDE1F6-9E11-291B-BA31-CD8418757A77}"/>
              </a:ext>
            </a:extLst>
          </p:cNvPr>
          <p:cNvSpPr txBox="1"/>
          <p:nvPr userDrawn="1"/>
        </p:nvSpPr>
        <p:spPr>
          <a:xfrm>
            <a:off x="674368" y="3923026"/>
            <a:ext cx="6195062" cy="1403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sed do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eiusmod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tempor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incididunt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labore et dolore magna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aliqua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Ut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enim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veniam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quis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nostrud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ullamco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laboris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aliquip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ex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ea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commodo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consequat</a:t>
            </a:r>
            <a:r>
              <a:rPr lang="en-US" sz="1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566D7F71-02B6-A1F9-864F-6BEADA6F4854}"/>
              </a:ext>
            </a:extLst>
          </p:cNvPr>
          <p:cNvSpPr/>
          <p:nvPr/>
        </p:nvSpPr>
        <p:spPr>
          <a:xfrm>
            <a:off x="9319209" y="-114300"/>
            <a:ext cx="3059481" cy="7075171"/>
          </a:xfrm>
          <a:custGeom>
            <a:avLst/>
            <a:gdLst/>
            <a:ahLst/>
            <a:cxnLst/>
            <a:rect l="l" t="t" r="r" b="b"/>
            <a:pathLst>
              <a:path w="1513239" h="2709333">
                <a:moveTo>
                  <a:pt x="0" y="0"/>
                </a:moveTo>
                <a:lnTo>
                  <a:pt x="1513239" y="0"/>
                </a:lnTo>
                <a:lnTo>
                  <a:pt x="1513239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13B452"/>
          </a:solidFill>
        </p:spPr>
        <p:txBody>
          <a:bodyPr/>
          <a:lstStyle/>
          <a:p>
            <a:endParaRPr lang="fr-FR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B64B54E-A06D-96E5-5A10-7D573A0AA513}"/>
              </a:ext>
            </a:extLst>
          </p:cNvPr>
          <p:cNvSpPr/>
          <p:nvPr userDrawn="1"/>
        </p:nvSpPr>
        <p:spPr>
          <a:xfrm>
            <a:off x="7490891" y="1144595"/>
            <a:ext cx="3919529" cy="4420203"/>
          </a:xfrm>
          <a:custGeom>
            <a:avLst/>
            <a:gdLst/>
            <a:ahLst/>
            <a:cxnLst/>
            <a:rect l="l" t="t" r="r" b="b"/>
            <a:pathLst>
              <a:path w="7374446" h="8229600">
                <a:moveTo>
                  <a:pt x="0" y="0"/>
                </a:moveTo>
                <a:lnTo>
                  <a:pt x="7374445" y="0"/>
                </a:lnTo>
                <a:lnTo>
                  <a:pt x="737444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122" b="-17122"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080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7E01B0-C600-F6F0-CBF2-CCC75CD6BAF3}"/>
              </a:ext>
            </a:extLst>
          </p:cNvPr>
          <p:cNvSpPr/>
          <p:nvPr userDrawn="1"/>
        </p:nvSpPr>
        <p:spPr>
          <a:xfrm>
            <a:off x="-217170" y="-91440"/>
            <a:ext cx="12630150" cy="3566160"/>
          </a:xfrm>
          <a:prstGeom prst="rect">
            <a:avLst/>
          </a:prstGeom>
          <a:solidFill>
            <a:srgbClr val="0284B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535" y="173736"/>
            <a:ext cx="10890929" cy="1097280"/>
          </a:xfrm>
        </p:spPr>
        <p:txBody>
          <a:bodyPr/>
          <a:lstStyle/>
          <a:p>
            <a:pPr algn="ctr">
              <a:lnSpc>
                <a:spcPts val="5239"/>
              </a:lnSpc>
            </a:pP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489959" y="1614551"/>
            <a:ext cx="5212080" cy="9405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87000"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...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79ABC2-0180-4F3A-A895-A85BC724D472}" type="datetime1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E631EA-1D53-7963-ACE7-52EFF8BE7CFC}"/>
              </a:ext>
            </a:extLst>
          </p:cNvPr>
          <p:cNvSpPr txBox="1"/>
          <p:nvPr userDrawn="1"/>
        </p:nvSpPr>
        <p:spPr>
          <a:xfrm>
            <a:off x="2548889" y="3992205"/>
            <a:ext cx="2434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4AC79A-57ED-5DD3-7149-01B8355AEA8B}"/>
              </a:ext>
            </a:extLst>
          </p:cNvPr>
          <p:cNvSpPr txBox="1"/>
          <p:nvPr userDrawn="1"/>
        </p:nvSpPr>
        <p:spPr>
          <a:xfrm>
            <a:off x="8907779" y="3992205"/>
            <a:ext cx="2865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CD89C43-BDF4-15B6-4F9A-09C52CE85FB7}"/>
              </a:ext>
            </a:extLst>
          </p:cNvPr>
          <p:cNvSpPr/>
          <p:nvPr userDrawn="1"/>
        </p:nvSpPr>
        <p:spPr>
          <a:xfrm>
            <a:off x="365760" y="3985240"/>
            <a:ext cx="1596860" cy="1729760"/>
          </a:xfrm>
          <a:custGeom>
            <a:avLst/>
            <a:gdLst/>
            <a:ahLst/>
            <a:cxnLst/>
            <a:rect l="l" t="t" r="r" b="b"/>
            <a:pathLst>
              <a:path w="2632651" h="2788032">
                <a:moveTo>
                  <a:pt x="0" y="0"/>
                </a:moveTo>
                <a:lnTo>
                  <a:pt x="2632651" y="0"/>
                </a:lnTo>
                <a:lnTo>
                  <a:pt x="2632651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335" r="-3761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DCBF3793-561B-4452-A2F1-C57EB71188BC}"/>
              </a:ext>
            </a:extLst>
          </p:cNvPr>
          <p:cNvSpPr/>
          <p:nvPr userDrawn="1"/>
        </p:nvSpPr>
        <p:spPr>
          <a:xfrm>
            <a:off x="6627040" y="3985061"/>
            <a:ext cx="1751885" cy="1729760"/>
          </a:xfrm>
          <a:custGeom>
            <a:avLst/>
            <a:gdLst/>
            <a:ahLst/>
            <a:cxnLst/>
            <a:rect l="l" t="t" r="r" b="b"/>
            <a:pathLst>
              <a:path w="2632651" h="2788032">
                <a:moveTo>
                  <a:pt x="0" y="0"/>
                </a:moveTo>
                <a:lnTo>
                  <a:pt x="2632651" y="0"/>
                </a:lnTo>
                <a:lnTo>
                  <a:pt x="2632651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51" r="-295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F100B5E3-3056-88A2-81B3-CEFACFE1CEAF}"/>
              </a:ext>
            </a:extLst>
          </p:cNvPr>
          <p:cNvSpPr/>
          <p:nvPr userDrawn="1"/>
        </p:nvSpPr>
        <p:spPr>
          <a:xfrm>
            <a:off x="2145523" y="4073566"/>
            <a:ext cx="314528" cy="309755"/>
          </a:xfrm>
          <a:custGeom>
            <a:avLst/>
            <a:gdLst/>
            <a:ahLst/>
            <a:cxnLst/>
            <a:rect l="l" t="t" r="r" b="b"/>
            <a:pathLst>
              <a:path w="658903" h="658903">
                <a:moveTo>
                  <a:pt x="0" y="0"/>
                </a:moveTo>
                <a:lnTo>
                  <a:pt x="658903" y="0"/>
                </a:lnTo>
                <a:lnTo>
                  <a:pt x="658903" y="658903"/>
                </a:lnTo>
                <a:lnTo>
                  <a:pt x="0" y="658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8ABAF5B6-4C6F-6894-DC7B-9C57B3BB4230}"/>
              </a:ext>
            </a:extLst>
          </p:cNvPr>
          <p:cNvSpPr/>
          <p:nvPr userDrawn="1"/>
        </p:nvSpPr>
        <p:spPr>
          <a:xfrm>
            <a:off x="8544775" y="4084572"/>
            <a:ext cx="314528" cy="309755"/>
          </a:xfrm>
          <a:custGeom>
            <a:avLst/>
            <a:gdLst/>
            <a:ahLst/>
            <a:cxnLst/>
            <a:rect l="l" t="t" r="r" b="b"/>
            <a:pathLst>
              <a:path w="658903" h="658903">
                <a:moveTo>
                  <a:pt x="0" y="0"/>
                </a:moveTo>
                <a:lnTo>
                  <a:pt x="658903" y="0"/>
                </a:lnTo>
                <a:lnTo>
                  <a:pt x="658903" y="658903"/>
                </a:lnTo>
                <a:lnTo>
                  <a:pt x="0" y="658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F3491C9-879A-F339-27BD-89921017BE71}"/>
              </a:ext>
            </a:extLst>
          </p:cNvPr>
          <p:cNvSpPr txBox="1"/>
          <p:nvPr userDrawn="1"/>
        </p:nvSpPr>
        <p:spPr>
          <a:xfrm>
            <a:off x="2174479" y="4850870"/>
            <a:ext cx="3634696" cy="1119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consectetur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sed do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eiusmod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tempor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incididunt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labore et dolore magna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aliqua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2D8029-2717-9C0A-0DA6-BADFC2B0A531}"/>
              </a:ext>
            </a:extLst>
          </p:cNvPr>
          <p:cNvSpPr txBox="1"/>
          <p:nvPr userDrawn="1"/>
        </p:nvSpPr>
        <p:spPr>
          <a:xfrm>
            <a:off x="8667058" y="4871455"/>
            <a:ext cx="3634696" cy="1119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consectetur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sed do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eiusmod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tempor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incididunt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labore et dolore magna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aliqua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455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7E01B0-C600-F6F0-CBF2-CCC75CD6BAF3}"/>
              </a:ext>
            </a:extLst>
          </p:cNvPr>
          <p:cNvSpPr/>
          <p:nvPr userDrawn="1"/>
        </p:nvSpPr>
        <p:spPr>
          <a:xfrm>
            <a:off x="-217170" y="-91440"/>
            <a:ext cx="12630150" cy="3566160"/>
          </a:xfrm>
          <a:prstGeom prst="rect">
            <a:avLst/>
          </a:prstGeom>
          <a:solidFill>
            <a:srgbClr val="13B45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535" y="173736"/>
            <a:ext cx="10890929" cy="1097280"/>
          </a:xfrm>
        </p:spPr>
        <p:txBody>
          <a:bodyPr/>
          <a:lstStyle/>
          <a:p>
            <a:pPr algn="ctr">
              <a:lnSpc>
                <a:spcPts val="5239"/>
              </a:lnSpc>
            </a:pP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9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39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489959" y="1614551"/>
            <a:ext cx="5212080" cy="9405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87000"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20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...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79ABC2-0180-4F3A-A895-A85BC724D472}" type="datetime1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E631EA-1D53-7963-ACE7-52EFF8BE7CFC}"/>
              </a:ext>
            </a:extLst>
          </p:cNvPr>
          <p:cNvSpPr txBox="1"/>
          <p:nvPr userDrawn="1"/>
        </p:nvSpPr>
        <p:spPr>
          <a:xfrm>
            <a:off x="2548889" y="3992205"/>
            <a:ext cx="2434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4AC79A-57ED-5DD3-7149-01B8355AEA8B}"/>
              </a:ext>
            </a:extLst>
          </p:cNvPr>
          <p:cNvSpPr txBox="1"/>
          <p:nvPr userDrawn="1"/>
        </p:nvSpPr>
        <p:spPr>
          <a:xfrm>
            <a:off x="8907779" y="3992205"/>
            <a:ext cx="2865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consectetur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adipiscing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elit</a:t>
            </a:r>
            <a:r>
              <a:rPr lang="en-US" sz="18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....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CD89C43-BDF4-15B6-4F9A-09C52CE85FB7}"/>
              </a:ext>
            </a:extLst>
          </p:cNvPr>
          <p:cNvSpPr/>
          <p:nvPr userDrawn="1"/>
        </p:nvSpPr>
        <p:spPr>
          <a:xfrm>
            <a:off x="365760" y="3985240"/>
            <a:ext cx="1596860" cy="1729760"/>
          </a:xfrm>
          <a:custGeom>
            <a:avLst/>
            <a:gdLst/>
            <a:ahLst/>
            <a:cxnLst/>
            <a:rect l="l" t="t" r="r" b="b"/>
            <a:pathLst>
              <a:path w="2632651" h="2788032">
                <a:moveTo>
                  <a:pt x="0" y="0"/>
                </a:moveTo>
                <a:lnTo>
                  <a:pt x="2632651" y="0"/>
                </a:lnTo>
                <a:lnTo>
                  <a:pt x="2632651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335" r="-3761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DCBF3793-561B-4452-A2F1-C57EB71188BC}"/>
              </a:ext>
            </a:extLst>
          </p:cNvPr>
          <p:cNvSpPr/>
          <p:nvPr userDrawn="1"/>
        </p:nvSpPr>
        <p:spPr>
          <a:xfrm>
            <a:off x="6627040" y="3985061"/>
            <a:ext cx="1751885" cy="1729760"/>
          </a:xfrm>
          <a:custGeom>
            <a:avLst/>
            <a:gdLst/>
            <a:ahLst/>
            <a:cxnLst/>
            <a:rect l="l" t="t" r="r" b="b"/>
            <a:pathLst>
              <a:path w="2632651" h="2788032">
                <a:moveTo>
                  <a:pt x="0" y="0"/>
                </a:moveTo>
                <a:lnTo>
                  <a:pt x="2632651" y="0"/>
                </a:lnTo>
                <a:lnTo>
                  <a:pt x="2632651" y="2788032"/>
                </a:lnTo>
                <a:lnTo>
                  <a:pt x="0" y="2788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51" r="-295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F100B5E3-3056-88A2-81B3-CEFACFE1CEAF}"/>
              </a:ext>
            </a:extLst>
          </p:cNvPr>
          <p:cNvSpPr/>
          <p:nvPr userDrawn="1"/>
        </p:nvSpPr>
        <p:spPr>
          <a:xfrm>
            <a:off x="2145523" y="4073566"/>
            <a:ext cx="314528" cy="309755"/>
          </a:xfrm>
          <a:custGeom>
            <a:avLst/>
            <a:gdLst/>
            <a:ahLst/>
            <a:cxnLst/>
            <a:rect l="l" t="t" r="r" b="b"/>
            <a:pathLst>
              <a:path w="658903" h="658903">
                <a:moveTo>
                  <a:pt x="0" y="0"/>
                </a:moveTo>
                <a:lnTo>
                  <a:pt x="658903" y="0"/>
                </a:lnTo>
                <a:lnTo>
                  <a:pt x="658903" y="658903"/>
                </a:lnTo>
                <a:lnTo>
                  <a:pt x="0" y="658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8ABAF5B6-4C6F-6894-DC7B-9C57B3BB4230}"/>
              </a:ext>
            </a:extLst>
          </p:cNvPr>
          <p:cNvSpPr/>
          <p:nvPr userDrawn="1"/>
        </p:nvSpPr>
        <p:spPr>
          <a:xfrm>
            <a:off x="8544775" y="4084572"/>
            <a:ext cx="314528" cy="309755"/>
          </a:xfrm>
          <a:custGeom>
            <a:avLst/>
            <a:gdLst/>
            <a:ahLst/>
            <a:cxnLst/>
            <a:rect l="l" t="t" r="r" b="b"/>
            <a:pathLst>
              <a:path w="658903" h="658903">
                <a:moveTo>
                  <a:pt x="0" y="0"/>
                </a:moveTo>
                <a:lnTo>
                  <a:pt x="658903" y="0"/>
                </a:lnTo>
                <a:lnTo>
                  <a:pt x="658903" y="658903"/>
                </a:lnTo>
                <a:lnTo>
                  <a:pt x="0" y="658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F3491C9-879A-F339-27BD-89921017BE71}"/>
              </a:ext>
            </a:extLst>
          </p:cNvPr>
          <p:cNvSpPr txBox="1"/>
          <p:nvPr userDrawn="1"/>
        </p:nvSpPr>
        <p:spPr>
          <a:xfrm>
            <a:off x="2174479" y="4850870"/>
            <a:ext cx="3634696" cy="1119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consectetur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sed do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eiusmod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tempor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incididunt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labore et dolore magna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aliqua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2D8029-2717-9C0A-0DA6-BADFC2B0A531}"/>
              </a:ext>
            </a:extLst>
          </p:cNvPr>
          <p:cNvSpPr txBox="1"/>
          <p:nvPr userDrawn="1"/>
        </p:nvSpPr>
        <p:spPr>
          <a:xfrm>
            <a:off x="8667058" y="4871455"/>
            <a:ext cx="3634696" cy="1119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consectetur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sed do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eiusmod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tempor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incididunt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ut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labore et dolore magna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aliqua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229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7ECEB2-0AFC-0CEF-0728-3A6E8B1C4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1C7721-79F6-33B9-5A62-69C203E76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402329-06D9-E53B-3928-7DCE86DE3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6E8A-618A-47B6-926A-F61D1C2906B6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6D1354-83D7-2039-8B34-52C2E63CE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BF5F9-718A-FB8E-DA6E-AF9EE54A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DFA0-F9CE-4830-94AC-1C7F46D9AD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81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13DE8-0862-487D-AC3E-8F51AF3E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CE4B0-9081-411D-A3BB-457B90A1F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510531-B10D-4AD8-A4DB-208E21C8C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BB0E8-CDA7-4936-8FC4-2E76D6B13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78A6B-0A8B-42E7-ACC8-1A87384D0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24577-CF93-447E-8E5D-A8423D070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4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C1D95CA-0AC4-4E24-81D6-7607214D6A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B22D3D-58D6-4054-AE47-C8D97CF6E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71" y="2209797"/>
            <a:ext cx="9100458" cy="1909763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FC920-CD8A-4196-9AC8-EB14A3D7F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971" y="4211636"/>
            <a:ext cx="9100458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AECFE-7DC7-4788-B1E7-BB9F57FDDB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9863" y="6356350"/>
            <a:ext cx="2743200" cy="365125"/>
          </a:xfrm>
        </p:spPr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4BEA7-37F3-4EA3-B076-75B6ED21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90263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F6EE8-AE30-4B59-A4C6-57A81552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914" y="6356350"/>
            <a:ext cx="2420257" cy="365125"/>
          </a:xfrm>
        </p:spPr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8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D5CDE0-FEAE-4E6C-B038-F3F8B3AEF0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B22D3D-58D6-4054-AE47-C8D97CF6E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8055" y="1600199"/>
            <a:ext cx="8490857" cy="190976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FC920-CD8A-4196-9AC8-EB14A3D7F8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8055" y="3602038"/>
            <a:ext cx="849085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AECFE-7DC7-4788-B1E7-BB9F57FDDB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0365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93B9FF3A-1400-4C66-B29C-6B1876BC525B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4BEA7-37F3-4EA3-B076-75B6ED21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7911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F6EE8-AE30-4B59-A4C6-57A81552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01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F8141-7D36-4A55-A9EA-0CA3CDF8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8A0D8-F49C-43A6-B07D-89EA2F7BB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5964D-38A5-4D41-B101-B7DD3691A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9D072-3E50-4508-BF78-78614688B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AE5A8-7D1B-48ED-B025-3502987F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94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FE1B2B-4D9E-45CC-B7A1-E17D831486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20EC50-3CA3-4846-92FB-E282CDCE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8660493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3C7F3-44D1-4FEF-A3A1-D40BB869C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866049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C8D79-A9D8-438B-9634-0DC7F9AC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7CEC7-5D5C-4D58-9746-0D773CA4E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BD644-1B4D-43B7-8849-DF2DDA7B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4368" y="6356350"/>
            <a:ext cx="2420257" cy="365125"/>
          </a:xfrm>
        </p:spPr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27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4A4C679-C6E8-4E7C-B5C2-06A5886098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20EC50-3CA3-4846-92FB-E282CDCE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8791121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3C7F3-44D1-4FEF-A3A1-D40BB869C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879112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C8D79-A9D8-438B-9634-0DC7F9AC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7CEC7-5D5C-4D58-9746-0D773CA4E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BD644-1B4D-43B7-8849-DF2DDA7B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D36B4717-7A1F-49AD-A875-835CE12061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56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13DE8-0862-487D-AC3E-8F51AF3E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CE4B0-9081-411D-A3BB-457B90A1F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510531-B10D-4AD8-A4DB-208E21C8C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BB0E8-CDA7-4936-8FC4-2E76D6B13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78A6B-0A8B-42E7-ACC8-1A87384D0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24577-CF93-447E-8E5D-A8423D070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23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FF6-21D0-4CDE-9E9C-83747C3CE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9F385-5D93-4F3B-A6DE-7523871AF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89C54-E3AD-484A-918A-BB741F12A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FE3016-B39C-4445-90BA-0C63C0758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C45DE-546F-4CEE-BC02-2B0F41C4D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2CCAE-A163-4DD2-B579-6B662BC3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128E69-742E-4226-B8AB-55135A024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6F36AE-5E79-42C3-8CE8-2CE5CB97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36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98909-3BEC-4D57-93F3-34FE1181A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9971BA-6E90-46C5-9350-B44DBE632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07294-C7A1-4371-B089-B5E5F62A0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763DB-7B19-4231-88A7-D35E03D14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091876-ACC4-4B92-ABBB-01FF7568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DAB5E9-A930-453C-B1E5-38F100E21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9BA8D-266F-4020-B718-A008853A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03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6CC81-8379-452F-A9E7-EC6BA84E8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32538-FB49-4168-825F-53FECEBC3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83700-8BC0-40FD-82B4-632C6FE25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B8588-1B08-4E07-8470-6C673212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E97115-F991-4A08-8B8F-EB75835C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F914A-040E-4573-B451-0B3C76332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21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07AC-18FC-4246-928F-3A468E717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C1F418-3D1D-44E1-B5C8-BE479632C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86E84-728C-4820-89E7-D69813FA9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FCFE22-7D94-49C6-BD1D-E80915A1C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B062D-2BD3-4C20-A4B0-88EEA647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7A3B5F-5036-4857-9606-D5EFD965A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6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2.jp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67748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1736823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AEA35333-4943-AB9E-BC08-BF8A0AAD44C9}"/>
              </a:ext>
            </a:extLst>
          </p:cNvPr>
          <p:cNvSpPr/>
          <p:nvPr userDrawn="1"/>
        </p:nvSpPr>
        <p:spPr>
          <a:xfrm>
            <a:off x="198782" y="5574778"/>
            <a:ext cx="1272209" cy="1249707"/>
          </a:xfrm>
          <a:custGeom>
            <a:avLst/>
            <a:gdLst/>
            <a:ahLst/>
            <a:cxnLst/>
            <a:rect l="l" t="t" r="r" b="b"/>
            <a:pathLst>
              <a:path w="2445384" h="2445384">
                <a:moveTo>
                  <a:pt x="0" y="0"/>
                </a:moveTo>
                <a:lnTo>
                  <a:pt x="2445384" y="0"/>
                </a:lnTo>
                <a:lnTo>
                  <a:pt x="2445384" y="2445384"/>
                </a:lnTo>
                <a:lnTo>
                  <a:pt x="0" y="244538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3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1" r:id="rId2"/>
    <p:sldLayoutId id="2147483670" r:id="rId3"/>
    <p:sldLayoutId id="2147483666" r:id="rId4"/>
    <p:sldLayoutId id="2147483672" r:id="rId5"/>
    <p:sldLayoutId id="2147483668" r:id="rId6"/>
    <p:sldLayoutId id="2147483673" r:id="rId7"/>
    <p:sldLayoutId id="2147483678" r:id="rId8"/>
    <p:sldLayoutId id="2147483691" r:id="rId9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AEF448B-E4E3-44D5-8D52-3831DABE9B4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6AC4C-2521-4359-B347-132E07FE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F7A12-FE94-4F54-B7FB-56C5FF504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978AC-E37A-4D19-B9EC-CC2AA9B5A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9FF3A-1400-4C66-B29C-6B1876BC525B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F6ADF-7C69-4119-8270-3F29CE9BB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47F1-EC99-461F-8B26-CBEAB660D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20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B4717-7A1F-49AD-A875-835CE1206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5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B99889-8B4D-8E00-E694-D312356B26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International Vaccine Codes (IVC) Initiative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124EBDE-F0E6-170D-9936-9D4FEFF4A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13 </a:t>
            </a:r>
            <a:r>
              <a:rPr lang="en-US" dirty="0" err="1"/>
              <a:t>MaY</a:t>
            </a:r>
            <a:r>
              <a:rPr lang="en-US" dirty="0"/>
              <a:t> 2026</a:t>
            </a:r>
          </a:p>
          <a:p>
            <a:br>
              <a:rPr lang="en-US" dirty="0"/>
            </a:br>
            <a:r>
              <a:rPr lang="en-US" dirty="0"/>
              <a:t>IVC Name &amp; Scope – MMR/MMRV</a:t>
            </a:r>
          </a:p>
        </p:txBody>
      </p:sp>
    </p:spTree>
    <p:extLst>
      <p:ext uri="{BB962C8B-B14F-4D97-AF65-F5344CB8AC3E}">
        <p14:creationId xmlns:p14="http://schemas.microsoft.com/office/powerpoint/2010/main" val="4725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259D76-6D2D-2A9F-E803-45D8DF11F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67748"/>
            <a:ext cx="2865121" cy="2059766"/>
          </a:xfrm>
        </p:spPr>
        <p:txBody>
          <a:bodyPr>
            <a:normAutofit fontScale="90000"/>
          </a:bodyPr>
          <a:lstStyle/>
          <a:p>
            <a:r>
              <a:rPr lang="en-US" dirty="0"/>
              <a:t>Welcome and Introductions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2A6C1E1-528A-8622-4252-7DF7C8F541A5}"/>
              </a:ext>
            </a:extLst>
          </p:cNvPr>
          <p:cNvSpPr txBox="1">
            <a:spLocks/>
          </p:cNvSpPr>
          <p:nvPr/>
        </p:nvSpPr>
        <p:spPr>
          <a:xfrm>
            <a:off x="792480" y="2558143"/>
            <a:ext cx="2592978" cy="289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Please tell us:</a:t>
            </a:r>
          </a:p>
          <a:p>
            <a:pPr lvl="1"/>
            <a:r>
              <a:rPr lang="en-US" dirty="0"/>
              <a:t>Your name, </a:t>
            </a:r>
          </a:p>
          <a:p>
            <a:pPr lvl="1"/>
            <a:r>
              <a:rPr lang="en-US" dirty="0"/>
              <a:t>Your organization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759F283-F431-DA97-46B6-6921EA394F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920117"/>
              </p:ext>
            </p:extLst>
          </p:nvPr>
        </p:nvGraphicFramePr>
        <p:xfrm>
          <a:off x="3708761" y="276687"/>
          <a:ext cx="4145280" cy="5948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857">
                  <a:extLst>
                    <a:ext uri="{9D8B030D-6E8A-4147-A177-3AD203B41FA5}">
                      <a16:colId xmlns:a16="http://schemas.microsoft.com/office/drawing/2014/main" val="2034432431"/>
                    </a:ext>
                  </a:extLst>
                </a:gridCol>
                <a:gridCol w="2217423">
                  <a:extLst>
                    <a:ext uri="{9D8B030D-6E8A-4147-A177-3AD203B41FA5}">
                      <a16:colId xmlns:a16="http://schemas.microsoft.com/office/drawing/2014/main" val="1331199244"/>
                    </a:ext>
                  </a:extLst>
                </a:gridCol>
              </a:tblGrid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Organization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6870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Nathan Bunker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AIRA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82183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Damon Ferlazzo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AIRA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35100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Barbara </a:t>
                      </a:r>
                      <a:r>
                        <a:rPr lang="en-US" sz="1600" dirty="0" err="1"/>
                        <a:t>Wootner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Colorado IIS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7644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Myriam Talantikit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Canada </a:t>
                      </a:r>
                      <a:r>
                        <a:rPr lang="en-US" sz="1600" dirty="0" err="1"/>
                        <a:t>HealthInfoWay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94525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David Crowell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Nevada IIS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5445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Paloma Hawry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CDC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19744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Sandra Ayriss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KL&amp;A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372375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Shelby Sandstrom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AIRA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09896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François </a:t>
                      </a:r>
                      <a:r>
                        <a:rPr lang="en-US" sz="1600" dirty="0" err="1"/>
                        <a:t>Kaag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Syadem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71911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Gita Prabhakar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HLN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88189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Clément </a:t>
                      </a:r>
                      <a:r>
                        <a:rPr lang="en-US" sz="1600" dirty="0" err="1"/>
                        <a:t>Henniquin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53562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Cecilia Sandoval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California IIS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78932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Brittany Onye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Washington IIS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20005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Eduardo Ballestero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Kentucky IIS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029436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Theresa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Athena Health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31773"/>
                  </a:ext>
                </a:extLst>
              </a:tr>
            </a:tbl>
          </a:graphicData>
        </a:graphic>
      </p:graphicFrame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73A66D12-8388-F9CC-8921-D64D858929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931379"/>
              </p:ext>
            </p:extLst>
          </p:nvPr>
        </p:nvGraphicFramePr>
        <p:xfrm>
          <a:off x="7918704" y="276687"/>
          <a:ext cx="4145280" cy="5948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857">
                  <a:extLst>
                    <a:ext uri="{9D8B030D-6E8A-4147-A177-3AD203B41FA5}">
                      <a16:colId xmlns:a16="http://schemas.microsoft.com/office/drawing/2014/main" val="2034432431"/>
                    </a:ext>
                  </a:extLst>
                </a:gridCol>
                <a:gridCol w="2217423">
                  <a:extLst>
                    <a:ext uri="{9D8B030D-6E8A-4147-A177-3AD203B41FA5}">
                      <a16:colId xmlns:a16="http://schemas.microsoft.com/office/drawing/2014/main" val="1331199244"/>
                    </a:ext>
                  </a:extLst>
                </a:gridCol>
              </a:tblGrid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Organization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6870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Faisal Reza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CDC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182183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 err="1"/>
                        <a:t>Amedagli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Canada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35100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Elias Blumenthal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7644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Laurel Okorofsky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94525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r>
                        <a:rPr lang="en-US" sz="1600" dirty="0"/>
                        <a:t>Danielle Woods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5445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19744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372375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09896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71911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881898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53562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78932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20005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029436"/>
                  </a:ext>
                </a:extLst>
              </a:tr>
              <a:tr h="3717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31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16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097E-1626-1365-5C6D-F4028004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6038D-9D12-AA25-B4B0-D8940B343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1736822"/>
            <a:ext cx="6042661" cy="4222017"/>
          </a:xfrm>
        </p:spPr>
        <p:txBody>
          <a:bodyPr/>
          <a:lstStyle/>
          <a:p>
            <a:r>
              <a:rPr lang="en-US" dirty="0"/>
              <a:t>Updates and Events</a:t>
            </a:r>
          </a:p>
          <a:p>
            <a:pPr lvl="1"/>
            <a:r>
              <a:rPr lang="en-US" dirty="0"/>
              <a:t>Country Interviews</a:t>
            </a:r>
          </a:p>
          <a:p>
            <a:r>
              <a:rPr lang="en-US" dirty="0"/>
              <a:t>IVC Scope and Name</a:t>
            </a:r>
          </a:p>
          <a:p>
            <a:r>
              <a:rPr lang="en-US" dirty="0"/>
              <a:t>MMR/MMRV</a:t>
            </a:r>
          </a:p>
          <a:p>
            <a:pPr lvl="1"/>
            <a:r>
              <a:rPr lang="en-US" dirty="0"/>
              <a:t>Initial Discussion</a:t>
            </a:r>
          </a:p>
        </p:txBody>
      </p:sp>
      <p:pic>
        <p:nvPicPr>
          <p:cNvPr id="5" name="Picture 4" descr="Conference room table">
            <a:extLst>
              <a:ext uri="{FF2B5EF4-FFF2-40B4-BE49-F238E27FC236}">
                <a16:creationId xmlns:a16="http://schemas.microsoft.com/office/drawing/2014/main" id="{615FDC4D-5C19-AABD-5F64-8DC944F437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55"/>
          <a:stretch>
            <a:fillRect/>
          </a:stretch>
        </p:blipFill>
        <p:spPr>
          <a:xfrm>
            <a:off x="7383780" y="0"/>
            <a:ext cx="4808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2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58288-AE80-FF17-9845-2777A9F9E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Interoperability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89C27-1892-8396-2469-694FA16E7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16-22 May – </a:t>
            </a:r>
            <a:r>
              <a:rPr lang="en-US" b="1" dirty="0"/>
              <a:t>HL7 Connectathon and Working Group Meeting </a:t>
            </a:r>
            <a:r>
              <a:rPr lang="en-US" dirty="0"/>
              <a:t>– SS Rotterdam Netherlands</a:t>
            </a:r>
          </a:p>
          <a:p>
            <a:r>
              <a:rPr lang="en-US" dirty="0"/>
              <a:t>19-21 May – </a:t>
            </a:r>
            <a:r>
              <a:rPr lang="en-US" b="1" dirty="0"/>
              <a:t>HIMSS 26 </a:t>
            </a:r>
            <a:r>
              <a:rPr lang="en-US" dirty="0"/>
              <a:t>– Copenhagen</a:t>
            </a:r>
          </a:p>
          <a:p>
            <a:r>
              <a:rPr lang="en-US" dirty="0"/>
              <a:t>15-18 June – </a:t>
            </a:r>
            <a:r>
              <a:rPr lang="en-US" b="1" dirty="0"/>
              <a:t>FHIR </a:t>
            </a:r>
            <a:r>
              <a:rPr lang="en-US" b="1" dirty="0" err="1"/>
              <a:t>DevDays</a:t>
            </a:r>
            <a:r>
              <a:rPr lang="en-US" b="1" dirty="0"/>
              <a:t> </a:t>
            </a:r>
            <a:r>
              <a:rPr lang="en-US" dirty="0"/>
              <a:t>– Minneapolis Minnesota US</a:t>
            </a:r>
          </a:p>
          <a:p>
            <a:r>
              <a:rPr lang="en-US" dirty="0"/>
              <a:t>19-25 September – </a:t>
            </a:r>
            <a:r>
              <a:rPr lang="en-US" b="1" dirty="0"/>
              <a:t>Working Group Meeting and HL7 FHIR Connectathon </a:t>
            </a:r>
            <a:r>
              <a:rPr lang="en-US" dirty="0"/>
              <a:t>– </a:t>
            </a:r>
            <a:br>
              <a:rPr lang="en-US" dirty="0"/>
            </a:br>
            <a:r>
              <a:rPr lang="en-US" dirty="0"/>
              <a:t>Rockville Maryland US</a:t>
            </a:r>
          </a:p>
          <a:p>
            <a:r>
              <a:rPr lang="en-US" dirty="0"/>
              <a:t>22-24 October – </a:t>
            </a:r>
            <a:r>
              <a:rPr lang="en-US" b="1" dirty="0"/>
              <a:t>SNOMED Conference </a:t>
            </a:r>
            <a:r>
              <a:rPr lang="en-US" dirty="0"/>
              <a:t>– Sydney Australia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D8257-8E5B-4982-51DA-236905F55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SNOMED Extension Release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9372E-CBBE-BE32-3524-3CEF63FB6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version coming in the next few weeks</a:t>
            </a:r>
          </a:p>
          <a:p>
            <a:r>
              <a:rPr lang="en-US" dirty="0"/>
              <a:t>Can IVC can provide an update to the group when that happens and how to access it? Yes</a:t>
            </a:r>
          </a:p>
          <a:p>
            <a:r>
              <a:rPr lang="en-US" dirty="0"/>
              <a:t>Can be viewed:</a:t>
            </a:r>
          </a:p>
          <a:p>
            <a:pPr lvl="1"/>
            <a:r>
              <a:rPr lang="en-US" dirty="0"/>
              <a:t>From SNOMED browsers</a:t>
            </a:r>
          </a:p>
          <a:p>
            <a:pPr lvl="1"/>
            <a:r>
              <a:rPr lang="en-US" dirty="0"/>
              <a:t>And from the IVC website, there is a NUVA/SNOMED folder</a:t>
            </a:r>
          </a:p>
        </p:txBody>
      </p:sp>
    </p:spTree>
    <p:extLst>
      <p:ext uri="{BB962C8B-B14F-4D97-AF65-F5344CB8AC3E}">
        <p14:creationId xmlns:p14="http://schemas.microsoft.com/office/powerpoint/2010/main" val="1727691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05B6-00ED-30BC-178B-7E08D4D4D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67748"/>
            <a:ext cx="4873753" cy="1097280"/>
          </a:xfrm>
        </p:spPr>
        <p:txBody>
          <a:bodyPr>
            <a:normAutofit fontScale="90000"/>
          </a:bodyPr>
          <a:lstStyle/>
          <a:p>
            <a:r>
              <a:rPr lang="en-US" dirty="0"/>
              <a:t>Immunization Focus Group (IFG)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524E7-0EBB-4FCA-9265-5BEDC08BF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International standards for immunizations</a:t>
            </a:r>
          </a:p>
          <a:p>
            <a:pPr lvl="1"/>
            <a:r>
              <a:rPr lang="en-US" dirty="0"/>
              <a:t>Fast Healthcare Interoperability Resources (FHIR)</a:t>
            </a:r>
          </a:p>
          <a:p>
            <a:r>
              <a:rPr lang="en-US" dirty="0"/>
              <a:t>Organized under the Public Health Work Group</a:t>
            </a:r>
          </a:p>
          <a:p>
            <a:pPr lvl="1"/>
            <a:r>
              <a:rPr lang="en-US" dirty="0"/>
              <a:t>Meeting every two weeks</a:t>
            </a:r>
          </a:p>
          <a:p>
            <a:pPr lvl="1"/>
            <a:r>
              <a:rPr lang="en-US" dirty="0"/>
              <a:t>Next meeting: Friday, May 22 at 11am US ET / 4pm Paris/Berlin time</a:t>
            </a:r>
          </a:p>
          <a:p>
            <a:r>
              <a:rPr lang="en-US" dirty="0"/>
              <a:t>Current topics</a:t>
            </a:r>
          </a:p>
          <a:p>
            <a:pPr lvl="1"/>
            <a:r>
              <a:rPr lang="en-US" dirty="0"/>
              <a:t>Immunization Decision Support + Health, Age, Lifestyle, Occupation (</a:t>
            </a:r>
            <a:r>
              <a:rPr lang="en-US" dirty="0" err="1"/>
              <a:t>ImmDS</a:t>
            </a:r>
            <a:r>
              <a:rPr lang="en-US" dirty="0"/>
              <a:t> + HALO)</a:t>
            </a:r>
          </a:p>
          <a:p>
            <a:pPr lvl="1"/>
            <a:r>
              <a:rPr lang="en-US" dirty="0"/>
              <a:t>Schedule Authority in HL7 v2 and FHIR</a:t>
            </a:r>
          </a:p>
          <a:p>
            <a:pPr lvl="1"/>
            <a:r>
              <a:rPr lang="en-US" dirty="0"/>
              <a:t>Introduction to Additional Topics</a:t>
            </a:r>
          </a:p>
        </p:txBody>
      </p:sp>
      <p:pic>
        <p:nvPicPr>
          <p:cNvPr id="4" name="Picture 3" descr="Emerging Standards process lifecycle">
            <a:extLst>
              <a:ext uri="{FF2B5EF4-FFF2-40B4-BE49-F238E27FC236}">
                <a16:creationId xmlns:a16="http://schemas.microsoft.com/office/drawing/2014/main" id="{C0028F95-0406-7F61-14A8-6F9D228F1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676" y="508561"/>
            <a:ext cx="4975236" cy="245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1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B50F3-9A09-07A6-21E1-35B75F254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26675-D732-685F-8088-7F821127E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Trying to start project for this past year</a:t>
            </a:r>
          </a:p>
          <a:p>
            <a:r>
              <a:rPr lang="en-US" dirty="0"/>
              <a:t>We are interviewing students for a summer program</a:t>
            </a:r>
          </a:p>
          <a:p>
            <a:r>
              <a:rPr lang="en-US" dirty="0"/>
              <a:t>We have some good candidates and expect to start soon</a:t>
            </a:r>
          </a:p>
        </p:txBody>
      </p:sp>
      <p:pic>
        <p:nvPicPr>
          <p:cNvPr id="4" name="Picture 3" descr="Breaking Down Life at California State University, Long Beach">
            <a:extLst>
              <a:ext uri="{FF2B5EF4-FFF2-40B4-BE49-F238E27FC236}">
                <a16:creationId xmlns:a16="http://schemas.microsoft.com/office/drawing/2014/main" id="{7F59F680-49E3-2157-9D35-C248842C7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509" y="367748"/>
            <a:ext cx="4253123" cy="313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81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2ACC7-0832-0EA8-F0E5-2E7E813BF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Other Updates?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21284-BBBD-3B33-A16A-FD3D5087E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0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4272E-AB8C-95F7-12A2-F5B0AF43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9044D7D-4999-9BD4-45FB-42F978D959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en-US" noProof="0" dirty="0"/>
            </a:br>
            <a:r>
              <a:rPr lang="en-US" noProof="0" dirty="0"/>
              <a:t>IVC Scope and Name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DCD7E4A1-D00A-3E90-F892-8A4FDC011C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Group Discussion</a:t>
            </a:r>
          </a:p>
        </p:txBody>
      </p:sp>
    </p:spTree>
    <p:extLst>
      <p:ext uri="{BB962C8B-B14F-4D97-AF65-F5344CB8AC3E}">
        <p14:creationId xmlns:p14="http://schemas.microsoft.com/office/powerpoint/2010/main" val="667153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B9B686-3497-F9B9-C179-E8B4F4CB0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IVC Scope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78BFA5-BBA0-E814-2BA7-21B15CE45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Supporting the recording of a complete immunization history for any patient who received a vaccination at any time and in any country</a:t>
            </a:r>
          </a:p>
          <a:p>
            <a:pPr lvl="1"/>
            <a:r>
              <a:rPr lang="en-US" dirty="0"/>
              <a:t>Need to figure out in standards how to handle cases when code can’t be mapped, need to find optimal ways to handle this. </a:t>
            </a:r>
          </a:p>
          <a:p>
            <a:r>
              <a:rPr lang="en-US" dirty="0"/>
              <a:t>Recording needs to be accurate enough to determine what the disease the patient is protected against and what additional vaccination they made need and when</a:t>
            </a:r>
          </a:p>
          <a:p>
            <a:r>
              <a:rPr lang="en-US" dirty="0"/>
              <a:t>Coding to ensure individual and community protection from diseases</a:t>
            </a:r>
          </a:p>
          <a:p>
            <a:pPr lvl="1"/>
            <a:r>
              <a:rPr lang="en-US" dirty="0"/>
              <a:t>Differentiate from other pharmaceuticals: Immunizations are relevant for decades</a:t>
            </a:r>
          </a:p>
        </p:txBody>
      </p:sp>
    </p:spTree>
    <p:extLst>
      <p:ext uri="{BB962C8B-B14F-4D97-AF65-F5344CB8AC3E}">
        <p14:creationId xmlns:p14="http://schemas.microsoft.com/office/powerpoint/2010/main" val="1711996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B53C6-4949-1F55-7237-EC29FEDD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CD2BD5-F8E0-81ED-DD95-3CEE77B6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IVC Scope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6C692C-A04D-C8FF-DD50-14891D4D6F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 Scope</a:t>
            </a:r>
          </a:p>
          <a:p>
            <a:pPr lvl="1"/>
            <a:r>
              <a:rPr lang="en-US" dirty="0"/>
              <a:t>Vaccine code set management</a:t>
            </a:r>
          </a:p>
          <a:p>
            <a:pPr lvl="1"/>
            <a:r>
              <a:rPr lang="en-US" dirty="0"/>
              <a:t>National and universal code sets</a:t>
            </a:r>
          </a:p>
          <a:p>
            <a:pPr lvl="1"/>
            <a:r>
              <a:rPr lang="en-US" dirty="0"/>
              <a:t>Technical and detailed level codes</a:t>
            </a:r>
          </a:p>
          <a:p>
            <a:pPr lvl="1"/>
            <a:r>
              <a:rPr lang="en-US" dirty="0"/>
              <a:t>Lifetime vaccination records</a:t>
            </a:r>
          </a:p>
          <a:p>
            <a:pPr lvl="1"/>
            <a:r>
              <a:rPr lang="en-US" dirty="0"/>
              <a:t>Emergency and clinical trial vaccinations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C08DD3-E994-CD8D-13A0-CEC0199BDD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Out of Scope</a:t>
            </a:r>
          </a:p>
          <a:p>
            <a:pPr lvl="1"/>
            <a:r>
              <a:rPr lang="en-US" dirty="0"/>
              <a:t>Policy discussions</a:t>
            </a:r>
          </a:p>
          <a:p>
            <a:pPr lvl="1"/>
            <a:r>
              <a:rPr lang="en-US" dirty="0"/>
              <a:t>Code set selection</a:t>
            </a:r>
          </a:p>
          <a:p>
            <a:pPr lvl="1"/>
            <a:r>
              <a:rPr lang="en-US" dirty="0"/>
              <a:t>Software and systems</a:t>
            </a:r>
          </a:p>
          <a:p>
            <a:r>
              <a:rPr lang="en-US" dirty="0"/>
              <a:t>Close but not in scope</a:t>
            </a:r>
          </a:p>
          <a:p>
            <a:pPr lvl="1"/>
            <a:r>
              <a:rPr lang="en-US" dirty="0"/>
              <a:t>Medication supply</a:t>
            </a:r>
          </a:p>
          <a:p>
            <a:pPr lvl="1"/>
            <a:r>
              <a:rPr lang="en-US" dirty="0"/>
              <a:t>Inventory</a:t>
            </a:r>
          </a:p>
          <a:p>
            <a:pPr lvl="1"/>
            <a:r>
              <a:rPr lang="en-US" dirty="0"/>
              <a:t>Pharmacovigilance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577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F85F3-AFD8-6402-9376-95D97162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and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94C88-406A-671F-AAC5-ADEEE60733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Clean architectural fantasy</a:t>
            </a:r>
          </a:p>
          <a:p>
            <a:pPr lvl="1"/>
            <a:r>
              <a:rPr lang="en-US" dirty="0"/>
              <a:t>Terminology experts define concepts and codes</a:t>
            </a:r>
          </a:p>
          <a:p>
            <a:pPr lvl="1"/>
            <a:r>
              <a:rPr lang="en-US" dirty="0"/>
              <a:t>Messaging experts define structures and transport</a:t>
            </a:r>
          </a:p>
          <a:p>
            <a:pPr lvl="1"/>
            <a:r>
              <a:rPr lang="en-US" dirty="0"/>
              <a:t>Systems simply combine both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827B4-C8F1-321C-156C-FD74AC5E75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But in practice boundaries leak constantly</a:t>
            </a:r>
          </a:p>
          <a:p>
            <a:pPr lvl="1"/>
            <a:r>
              <a:rPr lang="en-US" dirty="0"/>
              <a:t>Dose number: “DTaP Dose 2”</a:t>
            </a:r>
          </a:p>
          <a:p>
            <a:pPr lvl="1"/>
            <a:r>
              <a:rPr lang="en-US" dirty="0"/>
              <a:t>Vaccine, product, or medication</a:t>
            </a:r>
          </a:p>
          <a:p>
            <a:pPr lvl="1"/>
            <a:r>
              <a:rPr lang="en-US" dirty="0"/>
              <a:t>Abstract or branded vaccine concepts</a:t>
            </a:r>
          </a:p>
        </p:txBody>
      </p:sp>
    </p:spTree>
    <p:extLst>
      <p:ext uri="{BB962C8B-B14F-4D97-AF65-F5344CB8AC3E}">
        <p14:creationId xmlns:p14="http://schemas.microsoft.com/office/powerpoint/2010/main" val="943669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42EDCA4-1EA6-85B4-E21D-536504A5A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8329" y="373283"/>
            <a:ext cx="9167149" cy="611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79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6751D-7716-829D-B69E-B0C3E9CAB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213202-7685-3359-0AED-E37A3BB9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IVC Scope</a:t>
            </a:r>
            <a:r>
              <a:rPr lang="en-US" dirty="0">
                <a:solidFill>
                  <a:srgbClr val="FF0000"/>
                </a:solidFill>
              </a:rPr>
              <a:t> + Proposed Change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517189-1131-2C3D-9E61-7E2611C52F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 Scope</a:t>
            </a:r>
          </a:p>
          <a:p>
            <a:pPr lvl="1"/>
            <a:r>
              <a:rPr lang="en-US" dirty="0"/>
              <a:t>Vaccine code set management</a:t>
            </a:r>
          </a:p>
          <a:p>
            <a:pPr lvl="1"/>
            <a:r>
              <a:rPr lang="en-US" dirty="0"/>
              <a:t>National and universal code sets</a:t>
            </a:r>
          </a:p>
          <a:p>
            <a:pPr lvl="1"/>
            <a:r>
              <a:rPr lang="en-US" dirty="0"/>
              <a:t>Technical and detailed level codes</a:t>
            </a:r>
          </a:p>
          <a:p>
            <a:pPr lvl="1"/>
            <a:r>
              <a:rPr lang="en-US" dirty="0"/>
              <a:t>Lifetime vaccination records</a:t>
            </a:r>
          </a:p>
          <a:p>
            <a:pPr lvl="1"/>
            <a:r>
              <a:rPr lang="en-US" dirty="0"/>
              <a:t>Emergency and clinical trial vaccinations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Peri-Vaccination Vocabulary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Support evaluation and recommendation workflows: including contextual conditions, recommendation statuses, and schedule authority identifiers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888483-0EC0-0C38-2F60-B9C64F62E4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Out of Scope</a:t>
            </a:r>
          </a:p>
          <a:p>
            <a:pPr lvl="1"/>
            <a:r>
              <a:rPr lang="en-US" dirty="0"/>
              <a:t>Policy discussions</a:t>
            </a:r>
          </a:p>
          <a:p>
            <a:pPr lvl="1"/>
            <a:r>
              <a:rPr lang="en-US" dirty="0"/>
              <a:t>Code set selection</a:t>
            </a:r>
          </a:p>
          <a:p>
            <a:pPr lvl="1"/>
            <a:r>
              <a:rPr lang="en-US" dirty="0"/>
              <a:t>Software and systems</a:t>
            </a:r>
          </a:p>
          <a:p>
            <a:r>
              <a:rPr lang="en-US" dirty="0"/>
              <a:t>Close but not in scope</a:t>
            </a:r>
          </a:p>
          <a:p>
            <a:pPr lvl="1"/>
            <a:r>
              <a:rPr lang="en-US" dirty="0"/>
              <a:t>Medication supply</a:t>
            </a:r>
          </a:p>
          <a:p>
            <a:pPr lvl="1"/>
            <a:r>
              <a:rPr lang="en-US" dirty="0"/>
              <a:t>Inventory</a:t>
            </a:r>
          </a:p>
          <a:p>
            <a:pPr lvl="1"/>
            <a:r>
              <a:rPr lang="en-US" dirty="0"/>
              <a:t>Pharmacovigilance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Broader cross-domain problems not unique to immunization interoperability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95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4F8EB-B72F-8200-C29A-2503DEAB7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7B71A-865B-F6FC-33A4-F38D5BAB4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</a:t>
            </a:r>
            <a:r>
              <a:rPr lang="en-US" dirty="0" err="1"/>
              <a:t>ImmDS</a:t>
            </a:r>
            <a:r>
              <a:rPr lang="en-US" dirty="0"/>
              <a:t>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C3A44-004B-8A79-C0AE-97B66EBDA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34459"/>
            <a:ext cx="4163458" cy="4042504"/>
          </a:xfrm>
        </p:spPr>
        <p:txBody>
          <a:bodyPr/>
          <a:lstStyle/>
          <a:p>
            <a:r>
              <a:rPr lang="en-US" dirty="0"/>
              <a:t>Adding concept of Contextual Conditions</a:t>
            </a:r>
          </a:p>
          <a:p>
            <a:r>
              <a:rPr lang="en-US" dirty="0"/>
              <a:t>Basic workflow stays the same</a:t>
            </a:r>
          </a:p>
          <a:p>
            <a:r>
              <a:rPr lang="en-US" dirty="0"/>
              <a:t>Not specifying</a:t>
            </a:r>
          </a:p>
          <a:p>
            <a:pPr lvl="1"/>
            <a:r>
              <a:rPr lang="en-US" dirty="0"/>
              <a:t>Internal CDS logic</a:t>
            </a:r>
          </a:p>
          <a:p>
            <a:pPr lvl="1"/>
            <a:r>
              <a:rPr lang="en-US" dirty="0"/>
              <a:t>UI or workflow of health system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7C03D-EFA9-4527-BB4D-BF8D8C19E115}"/>
              </a:ext>
            </a:extLst>
          </p:cNvPr>
          <p:cNvSpPr/>
          <p:nvPr/>
        </p:nvSpPr>
        <p:spPr>
          <a:xfrm>
            <a:off x="10117701" y="2208482"/>
            <a:ext cx="1571896" cy="33059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CDS Engine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34B9E15-9CB1-775A-E9CD-C4F889F3AA7F}"/>
              </a:ext>
            </a:extLst>
          </p:cNvPr>
          <p:cNvSpPr/>
          <p:nvPr/>
        </p:nvSpPr>
        <p:spPr>
          <a:xfrm>
            <a:off x="7258471" y="2255076"/>
            <a:ext cx="2640529" cy="644434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Date of Birth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56E158B-20A4-7160-5D87-9AB7161788DE}"/>
              </a:ext>
            </a:extLst>
          </p:cNvPr>
          <p:cNvSpPr/>
          <p:nvPr/>
        </p:nvSpPr>
        <p:spPr>
          <a:xfrm>
            <a:off x="7258470" y="2988272"/>
            <a:ext cx="2640530" cy="644434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Immunizations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B844E7D-9F99-BD11-4887-A609A30A9C58}"/>
              </a:ext>
            </a:extLst>
          </p:cNvPr>
          <p:cNvSpPr/>
          <p:nvPr/>
        </p:nvSpPr>
        <p:spPr>
          <a:xfrm flipH="1">
            <a:off x="7413314" y="4752491"/>
            <a:ext cx="2498768" cy="644434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Recommendations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0FC049-597C-AB65-65CA-A95B21B4411C}"/>
              </a:ext>
            </a:extLst>
          </p:cNvPr>
          <p:cNvSpPr/>
          <p:nvPr/>
        </p:nvSpPr>
        <p:spPr>
          <a:xfrm>
            <a:off x="5480957" y="2134459"/>
            <a:ext cx="1571896" cy="33799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System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8D1915D-5505-F6E8-F2A7-DB2D3F531EB8}"/>
              </a:ext>
            </a:extLst>
          </p:cNvPr>
          <p:cNvSpPr/>
          <p:nvPr/>
        </p:nvSpPr>
        <p:spPr>
          <a:xfrm>
            <a:off x="7413314" y="3632707"/>
            <a:ext cx="2202800" cy="1119784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Contextual Conditions</a:t>
            </a:r>
          </a:p>
        </p:txBody>
      </p:sp>
    </p:spTree>
    <p:extLst>
      <p:ext uri="{BB962C8B-B14F-4D97-AF65-F5344CB8AC3E}">
        <p14:creationId xmlns:p14="http://schemas.microsoft.com/office/powerpoint/2010/main" val="1551580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F6E797-8A20-43A6-5D13-404CEEEB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Maternal RSV Vaccination Status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08B788-462C-E05B-1629-1457E1B56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4800" cy="4351338"/>
          </a:xfrm>
        </p:spPr>
        <p:txBody>
          <a:bodyPr/>
          <a:lstStyle/>
          <a:p>
            <a:r>
              <a:rPr lang="en-US" dirty="0"/>
              <a:t>If mother gets RSV vaccine while pregnant</a:t>
            </a:r>
          </a:p>
          <a:p>
            <a:pPr lvl="1"/>
            <a:r>
              <a:rPr lang="en-US" dirty="0"/>
              <a:t>Baby does not need RSV antibody (</a:t>
            </a:r>
            <a:r>
              <a:rPr lang="en-US" dirty="0" err="1"/>
              <a:t>nirsevimab</a:t>
            </a:r>
            <a:r>
              <a:rPr lang="en-US" dirty="0"/>
              <a:t> or </a:t>
            </a:r>
            <a:r>
              <a:rPr lang="en-US" dirty="0" err="1"/>
              <a:t>clesrovimab</a:t>
            </a:r>
            <a:r>
              <a:rPr lang="en-US" dirty="0"/>
              <a:t>)</a:t>
            </a:r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RSV vaccine documented on mother’s record not baby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5B4D7A-91D6-C6B2-8094-9CCCF87C6386}"/>
              </a:ext>
            </a:extLst>
          </p:cNvPr>
          <p:cNvSpPr/>
          <p:nvPr/>
        </p:nvSpPr>
        <p:spPr>
          <a:xfrm rot="1232372">
            <a:off x="6527884" y="3008582"/>
            <a:ext cx="45464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549856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39EE20-90DC-C86D-C1D5-4B1921F7B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20" y="1186143"/>
            <a:ext cx="2604985" cy="448571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5558321-E6CE-9FED-6D84-0C5E7C9A8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" r="13014"/>
          <a:stretch>
            <a:fillRect/>
          </a:stretch>
        </p:blipFill>
        <p:spPr>
          <a:xfrm>
            <a:off x="4559455" y="1186143"/>
            <a:ext cx="7327900" cy="4485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847361-C44B-BB89-599F-A2B90D4D3772}"/>
              </a:ext>
            </a:extLst>
          </p:cNvPr>
          <p:cNvCxnSpPr>
            <a:cxnSpLocks/>
          </p:cNvCxnSpPr>
          <p:nvPr/>
        </p:nvCxnSpPr>
        <p:spPr>
          <a:xfrm flipV="1">
            <a:off x="3258905" y="3730345"/>
            <a:ext cx="1300550" cy="114300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F20318-E19D-AD24-EE44-47B56F44E8DF}"/>
              </a:ext>
            </a:extLst>
          </p:cNvPr>
          <p:cNvSpPr txBox="1"/>
          <p:nvPr/>
        </p:nvSpPr>
        <p:spPr>
          <a:xfrm>
            <a:off x="943955" y="534988"/>
            <a:ext cx="2024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U.S. – </a:t>
            </a:r>
            <a:r>
              <a:rPr lang="en-US" sz="2800" b="1" dirty="0" err="1"/>
              <a:t>CDSi</a:t>
            </a:r>
            <a:endParaRPr lang="en-US" sz="28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E967A9-484C-8D9C-6677-8267BF491BA2}"/>
              </a:ext>
            </a:extLst>
          </p:cNvPr>
          <p:cNvSpPr txBox="1"/>
          <p:nvPr/>
        </p:nvSpPr>
        <p:spPr>
          <a:xfrm>
            <a:off x="6253154" y="534988"/>
            <a:ext cx="3940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French – Mes </a:t>
            </a:r>
            <a:r>
              <a:rPr lang="en-US" sz="2800" b="1" dirty="0" err="1"/>
              <a:t>Vaccins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33233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A558B-57B3-76B2-1F0D-70E58B32C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0A472-F394-5700-D3EE-D3F8D3AAE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1611"/>
            <a:ext cx="10515600" cy="3625352"/>
          </a:xfrm>
        </p:spPr>
        <p:txBody>
          <a:bodyPr>
            <a:normAutofit/>
          </a:bodyPr>
          <a:lstStyle/>
          <a:p>
            <a:r>
              <a:rPr lang="en-US"/>
              <a:t>OBX-3.1 = Observation from </a:t>
            </a:r>
            <a:r>
              <a:rPr lang="en-US" err="1"/>
              <a:t>CDSi</a:t>
            </a:r>
            <a:endParaRPr lang="en-US"/>
          </a:p>
          <a:p>
            <a:r>
              <a:rPr lang="en-US"/>
              <a:t>OBX-3.3 = Code table identifies </a:t>
            </a:r>
            <a:r>
              <a:rPr lang="en-US" err="1"/>
              <a:t>CDSi</a:t>
            </a:r>
            <a:r>
              <a:rPr lang="en-US"/>
              <a:t> project</a:t>
            </a:r>
          </a:p>
          <a:p>
            <a:r>
              <a:rPr lang="en-US"/>
              <a:t>OBX-5 = Yes </a:t>
            </a:r>
          </a:p>
          <a:p>
            <a:pPr lvl="1"/>
            <a:r>
              <a:rPr lang="en-US"/>
              <a:t>Could also be No</a:t>
            </a:r>
          </a:p>
          <a:p>
            <a:pPr lvl="1"/>
            <a:r>
              <a:rPr lang="en-US"/>
              <a:t>Do not send OBX if not known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56CCB1-3281-A54D-7E40-83E42D3BC193}"/>
              </a:ext>
            </a:extLst>
          </p:cNvPr>
          <p:cNvSpPr txBox="1"/>
          <p:nvPr/>
        </p:nvSpPr>
        <p:spPr>
          <a:xfrm>
            <a:off x="838201" y="1690688"/>
            <a:ext cx="8270966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OBX|1|ID|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278</a:t>
            </a:r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^Birth mother received RSV vaccine during </a:t>
            </a:r>
            <a:r>
              <a:rPr lang="en-US" sz="1600" err="1">
                <a:latin typeface="Courier New" panose="02070309020205020404" pitchFamily="49" charset="0"/>
                <a:cs typeface="Courier New" panose="02070309020205020404" pitchFamily="49" charset="0"/>
              </a:rPr>
              <a:t>pregnancy^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https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://ivci.org/cc/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usa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/cdc-cdsi</a:t>
            </a:r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|1|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Y^Yes</a:t>
            </a:r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^HL70136||||||F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E3B03B-A20E-0866-17BE-7CEBAE01A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9920" y="365125"/>
            <a:ext cx="2604985" cy="4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92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FFD20-C5E7-1635-528A-5D69534F7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B79D8CC-3C43-9C46-F572-56258919E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IVC Scope</a:t>
            </a:r>
            <a:r>
              <a:rPr lang="en-US" dirty="0">
                <a:solidFill>
                  <a:srgbClr val="FF0000"/>
                </a:solidFill>
              </a:rPr>
              <a:t> + Proposed Change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ABF1BB-BF8A-1637-7CAE-1A25D909FC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 Scope</a:t>
            </a:r>
          </a:p>
          <a:p>
            <a:pPr lvl="1"/>
            <a:r>
              <a:rPr lang="en-US" dirty="0"/>
              <a:t>Vaccine code set management</a:t>
            </a:r>
          </a:p>
          <a:p>
            <a:pPr lvl="1"/>
            <a:r>
              <a:rPr lang="en-US" dirty="0"/>
              <a:t>National and universal code sets</a:t>
            </a:r>
          </a:p>
          <a:p>
            <a:pPr lvl="1"/>
            <a:r>
              <a:rPr lang="en-US" dirty="0"/>
              <a:t>Technical and detailed level codes</a:t>
            </a:r>
          </a:p>
          <a:p>
            <a:pPr lvl="1"/>
            <a:r>
              <a:rPr lang="en-US" dirty="0"/>
              <a:t>Lifetime vaccination records</a:t>
            </a:r>
          </a:p>
          <a:p>
            <a:pPr lvl="1"/>
            <a:r>
              <a:rPr lang="en-US" dirty="0"/>
              <a:t>Emergency and clinical trial vaccinations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Peri-Vaccination Vocabulary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Support evaluation and recommendation workflows: including contextual conditions, recommendation statuses, and schedule authority identifiers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66D1FE-DB9F-39C7-3281-18166813F0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Out of Scope</a:t>
            </a:r>
          </a:p>
          <a:p>
            <a:pPr lvl="1"/>
            <a:r>
              <a:rPr lang="en-US" dirty="0"/>
              <a:t>Policy discussions</a:t>
            </a:r>
          </a:p>
          <a:p>
            <a:pPr lvl="1"/>
            <a:r>
              <a:rPr lang="en-US" dirty="0"/>
              <a:t>Code set selection</a:t>
            </a:r>
          </a:p>
          <a:p>
            <a:pPr lvl="1"/>
            <a:r>
              <a:rPr lang="en-US" dirty="0"/>
              <a:t>Software and systems</a:t>
            </a:r>
          </a:p>
          <a:p>
            <a:r>
              <a:rPr lang="en-US" dirty="0"/>
              <a:t>Close but not in scope</a:t>
            </a:r>
          </a:p>
          <a:p>
            <a:pPr lvl="1"/>
            <a:r>
              <a:rPr lang="en-US" dirty="0"/>
              <a:t>Medication supply</a:t>
            </a:r>
          </a:p>
          <a:p>
            <a:pPr lvl="1"/>
            <a:r>
              <a:rPr lang="en-US" dirty="0"/>
              <a:t>Inventory</a:t>
            </a:r>
          </a:p>
          <a:p>
            <a:pPr lvl="1"/>
            <a:r>
              <a:rPr lang="en-US" dirty="0"/>
              <a:t>Pharmacovigilance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Broader cross-domain problems not unique to immunization interoperability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08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2E93-329A-6E56-C867-B2752D18F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FCDE6-C323-B2A6-B98C-7CC8A4A703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“International” is misleading</a:t>
            </a:r>
          </a:p>
          <a:p>
            <a:pPr lvl="1"/>
            <a:r>
              <a:rPr lang="en-US" dirty="0"/>
              <a:t>Sounds geopolitical rather than technical</a:t>
            </a:r>
          </a:p>
          <a:p>
            <a:pPr lvl="1"/>
            <a:r>
              <a:rPr lang="en-US" dirty="0"/>
              <a:t>Suggests work is primarily about cross-border exchange</a:t>
            </a:r>
          </a:p>
          <a:p>
            <a:pPr lvl="1"/>
            <a:r>
              <a:rPr lang="en-US" dirty="0"/>
              <a:t>Implies group service non-US use cases</a:t>
            </a:r>
          </a:p>
          <a:p>
            <a:pPr lvl="1"/>
            <a:r>
              <a:rPr lang="en-US" dirty="0"/>
              <a:t>For participation and funding “international” often reads as “outside our mission area”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F461F4-92FD-75A4-25CB-5006A6FAA7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Actual mission is</a:t>
            </a:r>
          </a:p>
          <a:p>
            <a:pPr lvl="1"/>
            <a:r>
              <a:rPr lang="en-US" dirty="0"/>
              <a:t>Immunization interoperability vocabulary</a:t>
            </a:r>
          </a:p>
          <a:p>
            <a:pPr lvl="1"/>
            <a:r>
              <a:rPr lang="en-US" dirty="0"/>
              <a:t>Practical terminology infrastructure</a:t>
            </a:r>
          </a:p>
          <a:p>
            <a:pPr lvl="1"/>
            <a:r>
              <a:rPr lang="en-US" dirty="0"/>
              <a:t>Vaccine and peri-vaccination vocabularies</a:t>
            </a:r>
          </a:p>
          <a:p>
            <a:pPr lvl="1"/>
            <a:r>
              <a:rPr lang="en-US" dirty="0"/>
              <a:t>Support for recommendation interoperability</a:t>
            </a:r>
          </a:p>
          <a:p>
            <a:pPr lvl="1"/>
            <a:r>
              <a:rPr lang="en-US" dirty="0"/>
              <a:t>Collaboration across jurisdictions where useful</a:t>
            </a:r>
          </a:p>
          <a:p>
            <a:r>
              <a:rPr lang="en-US" dirty="0"/>
              <a:t>International participation is an attribute of the work, not the primary purpose</a:t>
            </a:r>
          </a:p>
        </p:txBody>
      </p:sp>
    </p:spTree>
    <p:extLst>
      <p:ext uri="{BB962C8B-B14F-4D97-AF65-F5344CB8AC3E}">
        <p14:creationId xmlns:p14="http://schemas.microsoft.com/office/powerpoint/2010/main" val="3731584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2D6A8-5779-01BD-FDAA-C0357AA65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New Name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F5F05B-AF35-565C-6114-47E16E8A3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1736823"/>
            <a:ext cx="10890928" cy="86007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Immunization Vocabularies Collaborative (IVC)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874F7-08FA-4A60-71C3-F5D5F1389CED}"/>
              </a:ext>
            </a:extLst>
          </p:cNvPr>
          <p:cNvSpPr txBox="1"/>
          <p:nvPr/>
        </p:nvSpPr>
        <p:spPr>
          <a:xfrm>
            <a:off x="4138802" y="3328416"/>
            <a:ext cx="2878074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Implicitly communicates: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local systems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Coexistence rather than replacement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Cataloging rather than central control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Interoperability between vocabularies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F28C77-6C8B-EC8D-B18E-4D24871EDAB1}"/>
              </a:ext>
            </a:extLst>
          </p:cNvPr>
          <p:cNvSpPr txBox="1"/>
          <p:nvPr/>
        </p:nvSpPr>
        <p:spPr>
          <a:xfrm>
            <a:off x="848104" y="3328416"/>
            <a:ext cx="2878074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Naturally includes: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Administered products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Recommendations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Contextual conditions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Evaluation statuses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Schedule authority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4D7612-24AF-FA33-58B7-0E9181012BC0}"/>
              </a:ext>
            </a:extLst>
          </p:cNvPr>
          <p:cNvSpPr txBox="1"/>
          <p:nvPr/>
        </p:nvSpPr>
        <p:spPr>
          <a:xfrm>
            <a:off x="7429501" y="3328416"/>
            <a:ext cx="2878074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Implies: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Working group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 effort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Shared exploration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Openness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E7B7CF9B-6322-607E-331C-F148B8597825}"/>
              </a:ext>
            </a:extLst>
          </p:cNvPr>
          <p:cNvSpPr/>
          <p:nvPr/>
        </p:nvSpPr>
        <p:spPr>
          <a:xfrm>
            <a:off x="1929384" y="2734056"/>
            <a:ext cx="676656" cy="5029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1D77FE9-68CF-B423-2DE2-15C2BD10E329}"/>
              </a:ext>
            </a:extLst>
          </p:cNvPr>
          <p:cNvSpPr/>
          <p:nvPr/>
        </p:nvSpPr>
        <p:spPr>
          <a:xfrm>
            <a:off x="5239511" y="2711196"/>
            <a:ext cx="676656" cy="5029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B1D02832-AD40-4261-B75E-FF9CC79AF7FB}"/>
              </a:ext>
            </a:extLst>
          </p:cNvPr>
          <p:cNvSpPr/>
          <p:nvPr/>
        </p:nvSpPr>
        <p:spPr>
          <a:xfrm>
            <a:off x="8211310" y="2734056"/>
            <a:ext cx="676656" cy="50292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8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89CD3-AC08-D622-D23F-0EE6DE323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12C9A5-BEB8-E30B-1B5A-FEC8BFB152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en-US" noProof="0" dirty="0"/>
            </a:br>
            <a:r>
              <a:rPr lang="en-US" noProof="0" dirty="0"/>
              <a:t>MMR and MMRV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3268690D-75BF-1387-147E-5EEC39A92F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/>
              <a:t>Vaccine Topic</a:t>
            </a:r>
          </a:p>
        </p:txBody>
      </p:sp>
    </p:spTree>
    <p:extLst>
      <p:ext uri="{BB962C8B-B14F-4D97-AF65-F5344CB8AC3E}">
        <p14:creationId xmlns:p14="http://schemas.microsoft.com/office/powerpoint/2010/main" val="3741998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CBB6F-5E60-9745-E15B-1E6C708F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MMR and MMRV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3CAFFE-EBBD-7243-B5F1-957C5ECAF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How do your systems represent the relationship between MMR and MMRV?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When a jurisdiction or system transitions between MMR and MMRV, what vocabulary or coding challenges appear in historical records and forecasting systems?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your recommendation systems reason primarily from vaccine products, antigen content, or both?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do your systems represent local schedule authority or jurisdiction-specific guidance when evaluating MMR/MMRV histories?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Are there contextual conditions or patient factors that significantly affect how MMR or MMRV recommendations are evaluated in your systems?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Looking at MMR and MMRV specifically, what important concepts are currently difficult to code, exchange, or interpret consistently across systems or jurisdictions?</a:t>
            </a:r>
          </a:p>
        </p:txBody>
      </p:sp>
    </p:spTree>
    <p:extLst>
      <p:ext uri="{BB962C8B-B14F-4D97-AF65-F5344CB8AC3E}">
        <p14:creationId xmlns:p14="http://schemas.microsoft.com/office/powerpoint/2010/main" val="2016496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65FD9-A838-E6FF-A79C-E41CA3A3B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34E69-07D5-1AA5-6DA1-7614415D1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1736823"/>
            <a:ext cx="7810501" cy="3566160"/>
          </a:xfrm>
        </p:spPr>
        <p:txBody>
          <a:bodyPr/>
          <a:lstStyle/>
          <a:p>
            <a:r>
              <a:rPr lang="en-US" dirty="0"/>
              <a:t>The work you are doing is so important. </a:t>
            </a:r>
          </a:p>
          <a:p>
            <a:r>
              <a:rPr lang="en-US" dirty="0"/>
              <a:t>Thank you for taking time to help move this project forward. </a:t>
            </a:r>
          </a:p>
          <a:p>
            <a:r>
              <a:rPr lang="en-US" dirty="0"/>
              <a:t>Next Meeting</a:t>
            </a:r>
          </a:p>
          <a:p>
            <a:pPr lvl="1"/>
            <a:r>
              <a:rPr lang="en-US" dirty="0"/>
              <a:t>10 June 2026</a:t>
            </a:r>
          </a:p>
          <a:p>
            <a:pPr lvl="1"/>
            <a:r>
              <a:rPr lang="en-US" dirty="0"/>
              <a:t>Topic:</a:t>
            </a:r>
          </a:p>
          <a:p>
            <a:pPr lvl="2"/>
            <a:r>
              <a:rPr lang="en-US" dirty="0"/>
              <a:t>MMR and MMRV</a:t>
            </a:r>
          </a:p>
          <a:p>
            <a:pPr lvl="3"/>
            <a:r>
              <a:rPr lang="en-US" dirty="0"/>
              <a:t>Recommendations become more complicated, challenges with CDS</a:t>
            </a:r>
          </a:p>
          <a:p>
            <a:pPr lvl="2"/>
            <a:r>
              <a:rPr lang="en-US" dirty="0"/>
              <a:t>Contextual Conditions</a:t>
            </a:r>
          </a:p>
        </p:txBody>
      </p:sp>
    </p:spTree>
    <p:extLst>
      <p:ext uri="{BB962C8B-B14F-4D97-AF65-F5344CB8AC3E}">
        <p14:creationId xmlns:p14="http://schemas.microsoft.com/office/powerpoint/2010/main" val="4274863124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5" id="{679E763D-5218-C44E-8FDD-39C595A96E21}" vid="{CC479144-96A4-1E40-948C-52C9C1CC443D}"/>
    </a:ext>
  </a:extLst>
</a:theme>
</file>

<file path=ppt/theme/theme2.xml><?xml version="1.0" encoding="utf-8"?>
<a:theme xmlns:a="http://schemas.openxmlformats.org/drawingml/2006/main" name="Green">
  <a:themeElements>
    <a:clrScheme name="AIRA Color Palette 1">
      <a:dk1>
        <a:sysClr val="windowText" lastClr="000000"/>
      </a:dk1>
      <a:lt1>
        <a:sysClr val="window" lastClr="FFFFFF"/>
      </a:lt1>
      <a:dk2>
        <a:srgbClr val="1C3C50"/>
      </a:dk2>
      <a:lt2>
        <a:srgbClr val="CCCCCB"/>
      </a:lt2>
      <a:accent1>
        <a:srgbClr val="629F44"/>
      </a:accent1>
      <a:accent2>
        <a:srgbClr val="1C3C50"/>
      </a:accent2>
      <a:accent3>
        <a:srgbClr val="8098A4"/>
      </a:accent3>
      <a:accent4>
        <a:srgbClr val="C9E2CA"/>
      </a:accent4>
      <a:accent5>
        <a:srgbClr val="ECBC0A"/>
      </a:accent5>
      <a:accent6>
        <a:srgbClr val="CCCCCB"/>
      </a:accent6>
      <a:hlink>
        <a:srgbClr val="1C3C50"/>
      </a:hlink>
      <a:folHlink>
        <a:srgbClr val="6F6E70"/>
      </a:folHlink>
    </a:clrScheme>
    <a:fontScheme name="AIRA Main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IVC</Template>
  <TotalTime>2712</TotalTime>
  <Words>1210</Words>
  <Application>Microsoft Office PowerPoint</Application>
  <PresentationFormat>Widescreen</PresentationFormat>
  <Paragraphs>235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Aptos</vt:lpstr>
      <vt:lpstr>Arial</vt:lpstr>
      <vt:lpstr>Courier New</vt:lpstr>
      <vt:lpstr>Grandview Display</vt:lpstr>
      <vt:lpstr>Open Sans</vt:lpstr>
      <vt:lpstr>Open Sans Light</vt:lpstr>
      <vt:lpstr>Roboto</vt:lpstr>
      <vt:lpstr>DashVTI</vt:lpstr>
      <vt:lpstr>Green</vt:lpstr>
      <vt:lpstr>International Vaccine Codes (IVC) Initiative</vt:lpstr>
      <vt:lpstr>Welcome and Introductions</vt:lpstr>
      <vt:lpstr>Agenda</vt:lpstr>
      <vt:lpstr>Upcoming Interoperability Meetings</vt:lpstr>
      <vt:lpstr>SNOMED Extension Release</vt:lpstr>
      <vt:lpstr>Immunization Focus Group (IFG)</vt:lpstr>
      <vt:lpstr>Country Interviews</vt:lpstr>
      <vt:lpstr>Any Other Updates?</vt:lpstr>
      <vt:lpstr> IVC Scope and Name</vt:lpstr>
      <vt:lpstr>IVC Scope</vt:lpstr>
      <vt:lpstr>IVC Scope</vt:lpstr>
      <vt:lpstr>Vocabulary and Standards</vt:lpstr>
      <vt:lpstr>PowerPoint Presentation</vt:lpstr>
      <vt:lpstr>IVC Scope + Proposed Change</vt:lpstr>
      <vt:lpstr>Improving the ImmDS Model</vt:lpstr>
      <vt:lpstr>Maternal RSV Vaccination Status</vt:lpstr>
      <vt:lpstr>PowerPoint Presentation</vt:lpstr>
      <vt:lpstr>Example</vt:lpstr>
      <vt:lpstr>IVC Scope + Proposed Change</vt:lpstr>
      <vt:lpstr>Name Discussion</vt:lpstr>
      <vt:lpstr>Proposed New Name</vt:lpstr>
      <vt:lpstr> MMR and MMRV</vt:lpstr>
      <vt:lpstr>MMR and MMRV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Bunker</dc:creator>
  <cp:lastModifiedBy>Nathan Bunker</cp:lastModifiedBy>
  <cp:revision>57</cp:revision>
  <dcterms:created xsi:type="dcterms:W3CDTF">2025-05-02T13:42:20Z</dcterms:created>
  <dcterms:modified xsi:type="dcterms:W3CDTF">2026-05-13T14:51:14Z</dcterms:modified>
</cp:coreProperties>
</file>